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32399288" cy="503999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40" d="100"/>
          <a:sy n="40" d="100"/>
        </p:scale>
        <p:origin x="738"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8248329"/>
            <a:ext cx="27539395" cy="17546649"/>
          </a:xfrm>
        </p:spPr>
        <p:txBody>
          <a:bodyPr anchor="b"/>
          <a:lstStyle>
            <a:lvl1pPr algn="ctr">
              <a:defRPr sz="21259"/>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049911" y="26471644"/>
            <a:ext cx="24299466" cy="12168318"/>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2C081519-9C44-4775-95E0-FB535BCED464}" type="datetimeFigureOut">
              <a:rPr lang="es-MX" smtClean="0"/>
              <a:t>22/01/2026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1FE6C75-343D-444A-9960-EAC1DC3FB471}" type="slidenum">
              <a:rPr lang="es-MX" smtClean="0"/>
              <a:t>‹Nº›</a:t>
            </a:fld>
            <a:endParaRPr lang="es-MX"/>
          </a:p>
        </p:txBody>
      </p:sp>
    </p:spTree>
    <p:extLst>
      <p:ext uri="{BB962C8B-B14F-4D97-AF65-F5344CB8AC3E}">
        <p14:creationId xmlns:p14="http://schemas.microsoft.com/office/powerpoint/2010/main" val="1541892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C081519-9C44-4775-95E0-FB535BCED464}" type="datetimeFigureOut">
              <a:rPr lang="es-MX" smtClean="0"/>
              <a:t>22/01/2026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1FE6C75-343D-444A-9960-EAC1DC3FB471}" type="slidenum">
              <a:rPr lang="es-MX" smtClean="0"/>
              <a:t>‹Nº›</a:t>
            </a:fld>
            <a:endParaRPr lang="es-MX"/>
          </a:p>
        </p:txBody>
      </p:sp>
    </p:spTree>
    <p:extLst>
      <p:ext uri="{BB962C8B-B14F-4D97-AF65-F5344CB8AC3E}">
        <p14:creationId xmlns:p14="http://schemas.microsoft.com/office/powerpoint/2010/main" val="2082493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683331"/>
            <a:ext cx="6986096" cy="4271162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227453" y="2683331"/>
            <a:ext cx="20553298" cy="4271162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C081519-9C44-4775-95E0-FB535BCED464}" type="datetimeFigureOut">
              <a:rPr lang="es-MX" smtClean="0"/>
              <a:t>22/01/2026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1FE6C75-343D-444A-9960-EAC1DC3FB471}" type="slidenum">
              <a:rPr lang="es-MX" smtClean="0"/>
              <a:t>‹Nº›</a:t>
            </a:fld>
            <a:endParaRPr lang="es-MX"/>
          </a:p>
        </p:txBody>
      </p:sp>
    </p:spTree>
    <p:extLst>
      <p:ext uri="{BB962C8B-B14F-4D97-AF65-F5344CB8AC3E}">
        <p14:creationId xmlns:p14="http://schemas.microsoft.com/office/powerpoint/2010/main" val="3835434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C081519-9C44-4775-95E0-FB535BCED464}" type="datetimeFigureOut">
              <a:rPr lang="es-MX" smtClean="0"/>
              <a:t>22/01/2026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1FE6C75-343D-444A-9960-EAC1DC3FB471}" type="slidenum">
              <a:rPr lang="es-MX" smtClean="0"/>
              <a:t>‹Nº›</a:t>
            </a:fld>
            <a:endParaRPr lang="es-MX"/>
          </a:p>
        </p:txBody>
      </p:sp>
    </p:spTree>
    <p:extLst>
      <p:ext uri="{BB962C8B-B14F-4D97-AF65-F5344CB8AC3E}">
        <p14:creationId xmlns:p14="http://schemas.microsoft.com/office/powerpoint/2010/main" val="3297629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210578" y="12565002"/>
            <a:ext cx="27944386" cy="20964976"/>
          </a:xfrm>
        </p:spPr>
        <p:txBody>
          <a:bodyPr anchor="b"/>
          <a:lstStyle>
            <a:lvl1pPr>
              <a:defRPr sz="21259"/>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210578" y="33728315"/>
            <a:ext cx="27944386" cy="11024985"/>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2C081519-9C44-4775-95E0-FB535BCED464}" type="datetimeFigureOut">
              <a:rPr lang="es-MX" smtClean="0"/>
              <a:t>22/01/2026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1FE6C75-343D-444A-9960-EAC1DC3FB471}" type="slidenum">
              <a:rPr lang="es-MX" smtClean="0"/>
              <a:t>‹Nº›</a:t>
            </a:fld>
            <a:endParaRPr lang="es-MX"/>
          </a:p>
        </p:txBody>
      </p:sp>
    </p:spTree>
    <p:extLst>
      <p:ext uri="{BB962C8B-B14F-4D97-AF65-F5344CB8AC3E}">
        <p14:creationId xmlns:p14="http://schemas.microsoft.com/office/powerpoint/2010/main" val="3561487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227451" y="13416653"/>
            <a:ext cx="13769697" cy="31978305"/>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6402140" y="13416653"/>
            <a:ext cx="13769697" cy="31978305"/>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2C081519-9C44-4775-95E0-FB535BCED464}" type="datetimeFigureOut">
              <a:rPr lang="es-MX" smtClean="0"/>
              <a:t>22/01/2026</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41FE6C75-343D-444A-9960-EAC1DC3FB471}" type="slidenum">
              <a:rPr lang="es-MX" smtClean="0"/>
              <a:t>‹Nº›</a:t>
            </a:fld>
            <a:endParaRPr lang="es-MX"/>
          </a:p>
        </p:txBody>
      </p:sp>
    </p:spTree>
    <p:extLst>
      <p:ext uri="{BB962C8B-B14F-4D97-AF65-F5344CB8AC3E}">
        <p14:creationId xmlns:p14="http://schemas.microsoft.com/office/powerpoint/2010/main" val="1151725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83342"/>
            <a:ext cx="27944386" cy="9741661"/>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231675" y="12354992"/>
            <a:ext cx="13706415" cy="605499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s-ES" smtClean="0"/>
              <a:t>Editar el estilo de texto del patrón</a:t>
            </a:r>
          </a:p>
        </p:txBody>
      </p:sp>
      <p:sp>
        <p:nvSpPr>
          <p:cNvPr id="4" name="Content Placeholder 3"/>
          <p:cNvSpPr>
            <a:spLocks noGrp="1"/>
          </p:cNvSpPr>
          <p:nvPr>
            <p:ph sz="half" idx="2"/>
          </p:nvPr>
        </p:nvSpPr>
        <p:spPr>
          <a:xfrm>
            <a:off x="2231675" y="18409982"/>
            <a:ext cx="13706415" cy="2707831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6402142" y="12354992"/>
            <a:ext cx="13773917" cy="605499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s-ES" smtClean="0"/>
              <a:t>Editar el estilo de texto del patrón</a:t>
            </a:r>
          </a:p>
        </p:txBody>
      </p:sp>
      <p:sp>
        <p:nvSpPr>
          <p:cNvPr id="6" name="Content Placeholder 5"/>
          <p:cNvSpPr>
            <a:spLocks noGrp="1"/>
          </p:cNvSpPr>
          <p:nvPr>
            <p:ph sz="quarter" idx="4"/>
          </p:nvPr>
        </p:nvSpPr>
        <p:spPr>
          <a:xfrm>
            <a:off x="16402142" y="18409982"/>
            <a:ext cx="13773917" cy="2707831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2C081519-9C44-4775-95E0-FB535BCED464}" type="datetimeFigureOut">
              <a:rPr lang="es-MX" smtClean="0"/>
              <a:t>22/01/2026</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41FE6C75-343D-444A-9960-EAC1DC3FB471}" type="slidenum">
              <a:rPr lang="es-MX" smtClean="0"/>
              <a:t>‹Nº›</a:t>
            </a:fld>
            <a:endParaRPr lang="es-MX"/>
          </a:p>
        </p:txBody>
      </p:sp>
    </p:spTree>
    <p:extLst>
      <p:ext uri="{BB962C8B-B14F-4D97-AF65-F5344CB8AC3E}">
        <p14:creationId xmlns:p14="http://schemas.microsoft.com/office/powerpoint/2010/main" val="2938782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2C081519-9C44-4775-95E0-FB535BCED464}" type="datetimeFigureOut">
              <a:rPr lang="es-MX" smtClean="0"/>
              <a:t>22/01/2026</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41FE6C75-343D-444A-9960-EAC1DC3FB471}" type="slidenum">
              <a:rPr lang="es-MX" smtClean="0"/>
              <a:t>‹Nº›</a:t>
            </a:fld>
            <a:endParaRPr lang="es-MX"/>
          </a:p>
        </p:txBody>
      </p:sp>
    </p:spTree>
    <p:extLst>
      <p:ext uri="{BB962C8B-B14F-4D97-AF65-F5344CB8AC3E}">
        <p14:creationId xmlns:p14="http://schemas.microsoft.com/office/powerpoint/2010/main" val="3275573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081519-9C44-4775-95E0-FB535BCED464}" type="datetimeFigureOut">
              <a:rPr lang="es-MX" smtClean="0"/>
              <a:t>22/01/2026</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41FE6C75-343D-444A-9960-EAC1DC3FB471}" type="slidenum">
              <a:rPr lang="es-MX" smtClean="0"/>
              <a:t>‹Nº›</a:t>
            </a:fld>
            <a:endParaRPr lang="es-MX"/>
          </a:p>
        </p:txBody>
      </p:sp>
    </p:spTree>
    <p:extLst>
      <p:ext uri="{BB962C8B-B14F-4D97-AF65-F5344CB8AC3E}">
        <p14:creationId xmlns:p14="http://schemas.microsoft.com/office/powerpoint/2010/main" val="352343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231671" y="3359997"/>
            <a:ext cx="10449614" cy="11759988"/>
          </a:xfrm>
        </p:spPr>
        <p:txBody>
          <a:bodyPr anchor="b"/>
          <a:lstStyle>
            <a:lvl1pPr>
              <a:defRPr sz="11338"/>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13773917" y="7256671"/>
            <a:ext cx="16402140" cy="35816631"/>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231671" y="15119985"/>
            <a:ext cx="10449614" cy="28011643"/>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2C081519-9C44-4775-95E0-FB535BCED464}" type="datetimeFigureOut">
              <a:rPr lang="es-MX" smtClean="0"/>
              <a:t>22/01/2026</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41FE6C75-343D-444A-9960-EAC1DC3FB471}" type="slidenum">
              <a:rPr lang="es-MX" smtClean="0"/>
              <a:t>‹Nº›</a:t>
            </a:fld>
            <a:endParaRPr lang="es-MX"/>
          </a:p>
        </p:txBody>
      </p:sp>
    </p:spTree>
    <p:extLst>
      <p:ext uri="{BB962C8B-B14F-4D97-AF65-F5344CB8AC3E}">
        <p14:creationId xmlns:p14="http://schemas.microsoft.com/office/powerpoint/2010/main" val="507735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231671" y="3359997"/>
            <a:ext cx="10449614" cy="11759988"/>
          </a:xfrm>
        </p:spPr>
        <p:txBody>
          <a:bodyPr anchor="b"/>
          <a:lstStyle>
            <a:lvl1pPr>
              <a:defRPr sz="11338"/>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3773917" y="7256671"/>
            <a:ext cx="16402140" cy="35816631"/>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231671" y="15119985"/>
            <a:ext cx="10449614" cy="28011643"/>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2C081519-9C44-4775-95E0-FB535BCED464}" type="datetimeFigureOut">
              <a:rPr lang="es-MX" smtClean="0"/>
              <a:t>22/01/2026</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41FE6C75-343D-444A-9960-EAC1DC3FB471}" type="slidenum">
              <a:rPr lang="es-MX" smtClean="0"/>
              <a:t>‹Nº›</a:t>
            </a:fld>
            <a:endParaRPr lang="es-MX"/>
          </a:p>
        </p:txBody>
      </p:sp>
    </p:spTree>
    <p:extLst>
      <p:ext uri="{BB962C8B-B14F-4D97-AF65-F5344CB8AC3E}">
        <p14:creationId xmlns:p14="http://schemas.microsoft.com/office/powerpoint/2010/main" val="4099025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2683342"/>
            <a:ext cx="27944386" cy="9741661"/>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227451" y="13416653"/>
            <a:ext cx="27944386" cy="31978305"/>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2227451" y="46713298"/>
            <a:ext cx="7289840" cy="2683331"/>
          </a:xfrm>
          <a:prstGeom prst="rect">
            <a:avLst/>
          </a:prstGeom>
        </p:spPr>
        <p:txBody>
          <a:bodyPr vert="horz" lIns="91440" tIns="45720" rIns="91440" bIns="45720" rtlCol="0" anchor="ctr"/>
          <a:lstStyle>
            <a:lvl1pPr algn="l">
              <a:defRPr sz="4252">
                <a:solidFill>
                  <a:schemeClr val="tx1">
                    <a:tint val="75000"/>
                  </a:schemeClr>
                </a:solidFill>
              </a:defRPr>
            </a:lvl1pPr>
          </a:lstStyle>
          <a:p>
            <a:fld id="{2C081519-9C44-4775-95E0-FB535BCED464}" type="datetimeFigureOut">
              <a:rPr lang="es-MX" smtClean="0"/>
              <a:t>22/01/2026</a:t>
            </a:fld>
            <a:endParaRPr lang="es-MX"/>
          </a:p>
        </p:txBody>
      </p:sp>
      <p:sp>
        <p:nvSpPr>
          <p:cNvPr id="5" name="Footer Placeholder 4"/>
          <p:cNvSpPr>
            <a:spLocks noGrp="1"/>
          </p:cNvSpPr>
          <p:nvPr>
            <p:ph type="ftr" sz="quarter" idx="3"/>
          </p:nvPr>
        </p:nvSpPr>
        <p:spPr>
          <a:xfrm>
            <a:off x="10732264" y="46713298"/>
            <a:ext cx="10934760" cy="2683331"/>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22881997" y="46713298"/>
            <a:ext cx="7289840" cy="2683331"/>
          </a:xfrm>
          <a:prstGeom prst="rect">
            <a:avLst/>
          </a:prstGeom>
        </p:spPr>
        <p:txBody>
          <a:bodyPr vert="horz" lIns="91440" tIns="45720" rIns="91440" bIns="45720" rtlCol="0" anchor="ctr"/>
          <a:lstStyle>
            <a:lvl1pPr algn="r">
              <a:defRPr sz="4252">
                <a:solidFill>
                  <a:schemeClr val="tx1">
                    <a:tint val="75000"/>
                  </a:schemeClr>
                </a:solidFill>
              </a:defRPr>
            </a:lvl1pPr>
          </a:lstStyle>
          <a:p>
            <a:fld id="{41FE6C75-343D-444A-9960-EAC1DC3FB471}" type="slidenum">
              <a:rPr lang="es-MX" smtClean="0"/>
              <a:t>‹Nº›</a:t>
            </a:fld>
            <a:endParaRPr lang="es-MX"/>
          </a:p>
        </p:txBody>
      </p:sp>
    </p:spTree>
    <p:extLst>
      <p:ext uri="{BB962C8B-B14F-4D97-AF65-F5344CB8AC3E}">
        <p14:creationId xmlns:p14="http://schemas.microsoft.com/office/powerpoint/2010/main" val="17181136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95290" y="-3181670"/>
            <a:ext cx="31710084" cy="13047565"/>
          </a:xfrm>
        </p:spPr>
        <p:txBody>
          <a:bodyPr>
            <a:normAutofit/>
          </a:bodyPr>
          <a:lstStyle/>
          <a:p>
            <a:pPr>
              <a:lnSpc>
                <a:spcPct val="100000"/>
              </a:lnSpc>
              <a:spcAft>
                <a:spcPts val="800"/>
              </a:spcAft>
            </a:pPr>
            <a:r>
              <a:rPr lang="es-MX" sz="14800" dirty="0" smtClean="0"/>
              <a:t/>
            </a:r>
            <a:br>
              <a:rPr lang="es-MX" sz="14800" dirty="0" smtClean="0"/>
            </a:br>
            <a:r>
              <a:rPr lang="es-MX" sz="12300" dirty="0" smtClean="0">
                <a:solidFill>
                  <a:srgbClr val="FF0000"/>
                </a:solidFill>
              </a:rPr>
              <a:t>S</a:t>
            </a:r>
            <a:r>
              <a:rPr lang="es-MX" sz="10300" b="1" dirty="0" smtClean="0">
                <a:solidFill>
                  <a:srgbClr val="FF0000"/>
                </a:solidFill>
                <a:effectLst>
                  <a:outerShdw blurRad="38100" dist="38100" dir="2700000" algn="tl">
                    <a:srgbClr val="000000">
                      <a:alpha val="43137"/>
                    </a:srgbClr>
                  </a:outerShdw>
                </a:effectLst>
              </a:rPr>
              <a:t>índrome antifosfolípidos catastrófico en México</a:t>
            </a:r>
            <a:r>
              <a:rPr lang="es-MX" sz="12300" b="1" dirty="0" smtClean="0">
                <a:effectLst>
                  <a:outerShdw blurRad="38100" dist="38100" dir="2700000" algn="tl">
                    <a:srgbClr val="000000">
                      <a:alpha val="43137"/>
                    </a:srgbClr>
                  </a:outerShdw>
                </a:effectLst>
              </a:rPr>
              <a:t/>
            </a:r>
            <a:br>
              <a:rPr lang="es-MX" sz="12300" b="1" dirty="0" smtClean="0">
                <a:effectLst>
                  <a:outerShdw blurRad="38100" dist="38100" dir="2700000" algn="tl">
                    <a:srgbClr val="000000">
                      <a:alpha val="43137"/>
                    </a:srgbClr>
                  </a:outerShdw>
                </a:effectLst>
              </a:rPr>
            </a:br>
            <a:r>
              <a:rPr lang="es-MX" sz="4000" b="1" dirty="0" smtClean="0">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Times New Roman" panose="02020603050405020304" pitchFamily="18" charset="0"/>
              </a:rPr>
              <a:t/>
            </a:r>
            <a:br>
              <a:rPr lang="es-MX" sz="4000" b="1" dirty="0" smtClean="0">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Times New Roman" panose="02020603050405020304" pitchFamily="18" charset="0"/>
              </a:rPr>
            </a:br>
            <a:r>
              <a:rPr lang="es-MX" sz="4000" b="1" dirty="0">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Times New Roman" panose="02020603050405020304" pitchFamily="18" charset="0"/>
              </a:rPr>
              <a:t>D</a:t>
            </a:r>
            <a:r>
              <a:rPr lang="es-MX" sz="4000" b="1" dirty="0" smtClean="0">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Times New Roman" panose="02020603050405020304" pitchFamily="18" charset="0"/>
              </a:rPr>
              <a:t>el </a:t>
            </a:r>
            <a:r>
              <a:rPr lang="es-MX" sz="4000" b="1" dirty="0">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Times New Roman" panose="02020603050405020304" pitchFamily="18" charset="0"/>
              </a:rPr>
              <a:t>Carpio Orantes Luis, López </a:t>
            </a:r>
            <a:r>
              <a:rPr lang="es-MX" sz="4000" b="1" dirty="0" err="1">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Times New Roman" panose="02020603050405020304" pitchFamily="18" charset="0"/>
              </a:rPr>
              <a:t>Benjume</a:t>
            </a:r>
            <a:r>
              <a:rPr lang="es-MX" sz="4000" b="1" dirty="0">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Times New Roman" panose="02020603050405020304" pitchFamily="18" charset="0"/>
              </a:rPr>
              <a:t> Brenda </a:t>
            </a:r>
            <a:r>
              <a:rPr lang="es-MX" sz="4000" b="1" dirty="0" err="1">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Times New Roman" panose="02020603050405020304" pitchFamily="18" charset="0"/>
              </a:rPr>
              <a:t>Izuki</a:t>
            </a:r>
            <a:r>
              <a:rPr lang="es-MX" sz="4000" b="1" dirty="0">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Times New Roman" panose="02020603050405020304" pitchFamily="18" charset="0"/>
              </a:rPr>
              <a:t>,  García Méndez Sergio,  </a:t>
            </a:r>
            <a:r>
              <a:rPr lang="es-MX" sz="4000" b="1" dirty="0" smtClean="0">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Times New Roman" panose="02020603050405020304" pitchFamily="18" charset="0"/>
              </a:rPr>
              <a:t/>
            </a:r>
            <a:br>
              <a:rPr lang="es-MX" sz="4000" b="1" dirty="0" smtClean="0">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Times New Roman" panose="02020603050405020304" pitchFamily="18" charset="0"/>
              </a:rPr>
            </a:br>
            <a:r>
              <a:rPr lang="es-MX" sz="4000" b="1" dirty="0" smtClean="0">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Times New Roman" panose="02020603050405020304" pitchFamily="18" charset="0"/>
              </a:rPr>
              <a:t>Montano </a:t>
            </a:r>
            <a:r>
              <a:rPr lang="es-MX" sz="4000" b="1" dirty="0">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Times New Roman" panose="02020603050405020304" pitchFamily="18" charset="0"/>
              </a:rPr>
              <a:t>Montiel Laura Guadalupe,  Morán </a:t>
            </a:r>
            <a:r>
              <a:rPr lang="es-MX" sz="4000" b="1" dirty="0" err="1">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Times New Roman" panose="02020603050405020304" pitchFamily="18" charset="0"/>
              </a:rPr>
              <a:t>Contla</a:t>
            </a:r>
            <a:r>
              <a:rPr lang="es-MX" sz="4000" b="1" dirty="0">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Times New Roman" panose="02020603050405020304" pitchFamily="18" charset="0"/>
              </a:rPr>
              <a:t> </a:t>
            </a:r>
            <a:r>
              <a:rPr lang="es-MX" sz="4000" b="1" dirty="0" smtClean="0">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Times New Roman" panose="02020603050405020304" pitchFamily="18" charset="0"/>
              </a:rPr>
              <a:t>Rocío</a:t>
            </a:r>
            <a:br>
              <a:rPr lang="es-MX" sz="4000" b="1" dirty="0" smtClean="0">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Times New Roman" panose="02020603050405020304" pitchFamily="18" charset="0"/>
              </a:rPr>
            </a:br>
            <a:r>
              <a:rPr lang="es-MX" sz="4000" dirty="0" smtClean="0">
                <a:latin typeface="Arial" panose="020B0604020202020204" pitchFamily="34" charset="0"/>
                <a:ea typeface="Times New Roman" panose="02020603050405020304" pitchFamily="18" charset="0"/>
                <a:cs typeface="Times New Roman" panose="02020603050405020304" pitchFamily="18" charset="0"/>
              </a:rPr>
              <a:t>Grupo </a:t>
            </a:r>
            <a:r>
              <a:rPr lang="es-MX" sz="4000" dirty="0">
                <a:latin typeface="Arial" panose="020B0604020202020204" pitchFamily="34" charset="0"/>
                <a:ea typeface="Times New Roman" panose="02020603050405020304" pitchFamily="18" charset="0"/>
                <a:cs typeface="Times New Roman" panose="02020603050405020304" pitchFamily="18" charset="0"/>
              </a:rPr>
              <a:t>de Estudio del Síndrome </a:t>
            </a:r>
            <a:r>
              <a:rPr lang="es-MX" sz="4000" dirty="0" smtClean="0">
                <a:latin typeface="Arial" panose="020B0604020202020204" pitchFamily="34" charset="0"/>
                <a:ea typeface="Times New Roman" panose="02020603050405020304" pitchFamily="18" charset="0"/>
                <a:cs typeface="Times New Roman" panose="02020603050405020304" pitchFamily="18" charset="0"/>
              </a:rPr>
              <a:t>Antifosfolípidos </a:t>
            </a:r>
            <a:r>
              <a:rPr lang="es-MX" sz="4000" dirty="0">
                <a:latin typeface="Arial" panose="020B0604020202020204" pitchFamily="34" charset="0"/>
                <a:ea typeface="Times New Roman" panose="02020603050405020304" pitchFamily="18" charset="0"/>
                <a:cs typeface="Times New Roman" panose="02020603050405020304" pitchFamily="18" charset="0"/>
              </a:rPr>
              <a:t>Catastrófico en </a:t>
            </a:r>
            <a:r>
              <a:rPr lang="es-MX" sz="4000" dirty="0" smtClean="0">
                <a:latin typeface="Arial" panose="020B0604020202020204" pitchFamily="34" charset="0"/>
                <a:ea typeface="Times New Roman" panose="02020603050405020304" pitchFamily="18" charset="0"/>
                <a:cs typeface="Times New Roman" panose="02020603050405020304" pitchFamily="18" charset="0"/>
              </a:rPr>
              <a:t>México, CAPS </a:t>
            </a:r>
            <a:r>
              <a:rPr lang="es-MX" sz="4000" dirty="0" err="1">
                <a:latin typeface="Arial" panose="020B0604020202020204" pitchFamily="34" charset="0"/>
                <a:ea typeface="Times New Roman" panose="02020603050405020304" pitchFamily="18" charset="0"/>
                <a:cs typeface="Times New Roman" panose="02020603050405020304" pitchFamily="18" charset="0"/>
              </a:rPr>
              <a:t>registry</a:t>
            </a:r>
            <a:r>
              <a:rPr lang="es-MX" sz="4000" dirty="0">
                <a:latin typeface="Arial" panose="020B0604020202020204" pitchFamily="34" charset="0"/>
                <a:ea typeface="Times New Roman" panose="02020603050405020304" pitchFamily="18" charset="0"/>
                <a:cs typeface="Times New Roman" panose="02020603050405020304" pitchFamily="18" charset="0"/>
              </a:rPr>
              <a:t> </a:t>
            </a:r>
            <a:r>
              <a:rPr lang="es-MX" sz="4000" dirty="0" err="1">
                <a:latin typeface="Arial" panose="020B0604020202020204" pitchFamily="34" charset="0"/>
                <a:ea typeface="Times New Roman" panose="02020603050405020304" pitchFamily="18" charset="0"/>
                <a:cs typeface="Times New Roman" panose="02020603050405020304" pitchFamily="18" charset="0"/>
              </a:rPr>
              <a:t>international</a:t>
            </a:r>
            <a:r>
              <a:rPr lang="es-MX" sz="4000" dirty="0">
                <a:latin typeface="Arial" panose="020B0604020202020204" pitchFamily="34" charset="0"/>
                <a:ea typeface="Times New Roman" panose="02020603050405020304" pitchFamily="18" charset="0"/>
                <a:cs typeface="Times New Roman" panose="02020603050405020304" pitchFamily="18" charset="0"/>
              </a:rPr>
              <a:t>.</a:t>
            </a:r>
            <a:r>
              <a:rPr lang="es-MX" sz="4000" dirty="0">
                <a:latin typeface="Calibri" panose="020F0502020204030204" pitchFamily="34" charset="0"/>
                <a:ea typeface="Calibri" panose="020F0502020204030204" pitchFamily="34" charset="0"/>
                <a:cs typeface="Times New Roman" panose="02020603050405020304" pitchFamily="18" charset="0"/>
              </a:rPr>
              <a:t/>
            </a:r>
            <a:br>
              <a:rPr lang="es-MX" sz="4000" dirty="0">
                <a:latin typeface="Calibri" panose="020F0502020204030204" pitchFamily="34" charset="0"/>
                <a:ea typeface="Calibri" panose="020F0502020204030204" pitchFamily="34" charset="0"/>
                <a:cs typeface="Times New Roman" panose="02020603050405020304" pitchFamily="18" charset="0"/>
              </a:rPr>
            </a:br>
            <a:endParaRPr lang="es-MX" sz="9600" dirty="0"/>
          </a:p>
        </p:txBody>
      </p:sp>
      <p:sp>
        <p:nvSpPr>
          <p:cNvPr id="3" name="Subtítulo 2"/>
          <p:cNvSpPr>
            <a:spLocks noGrp="1"/>
          </p:cNvSpPr>
          <p:nvPr>
            <p:ph type="subTitle" idx="1"/>
          </p:nvPr>
        </p:nvSpPr>
        <p:spPr>
          <a:xfrm>
            <a:off x="901492" y="9005228"/>
            <a:ext cx="30697679" cy="12168318"/>
          </a:xfrm>
        </p:spPr>
        <p:txBody>
          <a:bodyPr>
            <a:noAutofit/>
          </a:bodyPr>
          <a:lstStyle/>
          <a:p>
            <a:pPr algn="just"/>
            <a:r>
              <a:rPr lang="es-MX" sz="3600" b="1" cap="all" dirty="0">
                <a:solidFill>
                  <a:srgbClr val="FF0000"/>
                </a:solidFill>
                <a:effectLst>
                  <a:outerShdw blurRad="38100" dist="38100" dir="2700000" algn="tl">
                    <a:srgbClr val="000000">
                      <a:alpha val="43137"/>
                    </a:srgbClr>
                  </a:outerShdw>
                </a:effectLst>
              </a:rPr>
              <a:t>INTRODUCCIÓN</a:t>
            </a:r>
            <a:endParaRPr lang="es-MX" sz="3600" b="1" dirty="0">
              <a:solidFill>
                <a:srgbClr val="FF0000"/>
              </a:solidFill>
              <a:effectLst>
                <a:outerShdw blurRad="38100" dist="38100" dir="2700000" algn="tl">
                  <a:srgbClr val="000000">
                    <a:alpha val="43137"/>
                  </a:srgbClr>
                </a:outerShdw>
              </a:effectLst>
            </a:endParaRPr>
          </a:p>
          <a:p>
            <a:pPr algn="just"/>
            <a:r>
              <a:rPr lang="es-MX" sz="3600" dirty="0"/>
              <a:t>El síndrome antifosfolípidos catastrófico (SAFC) es una entidad poco frecuente; se han reportado aproximadamente 1000 casos a nivel mundial y se desconoce su prevalencia en México.</a:t>
            </a:r>
          </a:p>
          <a:p>
            <a:pPr algn="just"/>
            <a:r>
              <a:rPr lang="es-MX" sz="3600" b="1" dirty="0">
                <a:solidFill>
                  <a:srgbClr val="FF0000"/>
                </a:solidFill>
                <a:effectLst>
                  <a:outerShdw blurRad="38100" dist="38100" dir="2700000" algn="tl">
                    <a:srgbClr val="000000">
                      <a:alpha val="43137"/>
                    </a:srgbClr>
                  </a:outerShdw>
                </a:effectLst>
              </a:rPr>
              <a:t>ANTECEDENTES</a:t>
            </a:r>
          </a:p>
          <a:p>
            <a:pPr algn="just"/>
            <a:r>
              <a:rPr lang="es-MX" sz="3600" dirty="0"/>
              <a:t>A inicios de la década de los noventa empezó a llamar la atención una forma sistémica e </a:t>
            </a:r>
            <a:r>
              <a:rPr lang="es-MX" sz="3600" dirty="0" err="1"/>
              <a:t>hiperaguda</a:t>
            </a:r>
            <a:r>
              <a:rPr lang="es-MX" sz="3600" dirty="0"/>
              <a:t> de este síndrome denominado SAFC, se la considera una tormenta </a:t>
            </a:r>
            <a:r>
              <a:rPr lang="es-MX" sz="3600" dirty="0" err="1"/>
              <a:t>trombótica</a:t>
            </a:r>
            <a:r>
              <a:rPr lang="es-MX" sz="3600" dirty="0"/>
              <a:t> con oclusiones </a:t>
            </a:r>
            <a:r>
              <a:rPr lang="es-MX" sz="3600" dirty="0" err="1"/>
              <a:t>microvasculares</a:t>
            </a:r>
            <a:r>
              <a:rPr lang="es-MX" sz="3600" dirty="0"/>
              <a:t> y </a:t>
            </a:r>
            <a:r>
              <a:rPr lang="es-MX" sz="3600" dirty="0" err="1"/>
              <a:t>macrovasculares</a:t>
            </a:r>
            <a:r>
              <a:rPr lang="es-MX" sz="3600" dirty="0"/>
              <a:t> que favorecen falla orgánica múltiple en un corto periodo de tiempo, con pobre pronóstico de no recibir atención médica oportuna.</a:t>
            </a:r>
          </a:p>
          <a:p>
            <a:pPr algn="just"/>
            <a:r>
              <a:rPr lang="es-MX" sz="3600" b="1" cap="all" dirty="0">
                <a:solidFill>
                  <a:srgbClr val="FF0000"/>
                </a:solidFill>
                <a:effectLst>
                  <a:outerShdw blurRad="38100" dist="38100" dir="2700000" algn="tl">
                    <a:srgbClr val="000000">
                      <a:alpha val="43137"/>
                    </a:srgbClr>
                  </a:outerShdw>
                </a:effectLst>
              </a:rPr>
              <a:t>Objetivos</a:t>
            </a:r>
            <a:endParaRPr lang="es-MX" sz="3600" b="1" dirty="0">
              <a:solidFill>
                <a:srgbClr val="FF0000"/>
              </a:solidFill>
              <a:effectLst>
                <a:outerShdw blurRad="38100" dist="38100" dir="2700000" algn="tl">
                  <a:srgbClr val="000000">
                    <a:alpha val="43137"/>
                  </a:srgbClr>
                </a:outerShdw>
              </a:effectLst>
            </a:endParaRPr>
          </a:p>
          <a:p>
            <a:pPr algn="just"/>
            <a:r>
              <a:rPr lang="es-MX" sz="3600" dirty="0"/>
              <a:t>Determinar la prevalencia estimada del SAFC en México.</a:t>
            </a:r>
          </a:p>
          <a:p>
            <a:pPr algn="just"/>
            <a:r>
              <a:rPr lang="es-MX" sz="3600" b="1" cap="all" dirty="0">
                <a:solidFill>
                  <a:srgbClr val="FF0000"/>
                </a:solidFill>
                <a:effectLst>
                  <a:outerShdw blurRad="38100" dist="38100" dir="2700000" algn="tl">
                    <a:srgbClr val="000000">
                      <a:alpha val="43137"/>
                    </a:srgbClr>
                  </a:outerShdw>
                </a:effectLst>
              </a:rPr>
              <a:t>MATERIAL Y MÉTODOS</a:t>
            </a:r>
            <a:endParaRPr lang="es-MX" sz="3600" b="1" dirty="0">
              <a:solidFill>
                <a:srgbClr val="FF0000"/>
              </a:solidFill>
              <a:effectLst>
                <a:outerShdw blurRad="38100" dist="38100" dir="2700000" algn="tl">
                  <a:srgbClr val="000000">
                    <a:alpha val="43137"/>
                  </a:srgbClr>
                </a:outerShdw>
              </a:effectLst>
            </a:endParaRPr>
          </a:p>
          <a:p>
            <a:pPr algn="just"/>
            <a:r>
              <a:rPr lang="es-MX" sz="3600" dirty="0"/>
              <a:t>Se realizó una búsqueda bibliográfica de casos clínicos aislados o series de casos en diversos motores de búsqueda, utilizando los términos «síndrome antifosfolípidos catastrófico» y «México» en abril de 2025.</a:t>
            </a:r>
          </a:p>
          <a:p>
            <a:pPr algn="just"/>
            <a:r>
              <a:rPr lang="es-MX" sz="3600" b="1" cap="all" dirty="0">
                <a:solidFill>
                  <a:srgbClr val="FF0000"/>
                </a:solidFill>
                <a:effectLst>
                  <a:outerShdw blurRad="38100" dist="38100" dir="2700000" algn="tl">
                    <a:srgbClr val="000000">
                      <a:alpha val="43137"/>
                    </a:srgbClr>
                  </a:outerShdw>
                </a:effectLst>
              </a:rPr>
              <a:t>Resultados</a:t>
            </a:r>
            <a:endParaRPr lang="es-MX" sz="3600" b="1" dirty="0">
              <a:solidFill>
                <a:srgbClr val="FF0000"/>
              </a:solidFill>
              <a:effectLst>
                <a:outerShdw blurRad="38100" dist="38100" dir="2700000" algn="tl">
                  <a:srgbClr val="000000">
                    <a:alpha val="43137"/>
                  </a:srgbClr>
                </a:outerShdw>
              </a:effectLst>
            </a:endParaRPr>
          </a:p>
          <a:p>
            <a:pPr algn="just"/>
            <a:r>
              <a:rPr lang="es-MX" sz="3600" dirty="0"/>
              <a:t>Se encontró una serie de casos retrospectivos en autopsias que incluía 12 casos, dos reportes con 2 casos cada uno y reportes de 14 casos clínicos aislados; estas publicaciones se generaron entre 2003 y 2024. En total, se recopilaron datos de 30 casos de SAFC, de los cuales 18 corresponden al síndrome antifosfolípidos primario, 10 se asocian con lupus eritematoso sistémico y un caso corresponde a esclerosis sistémica. La tasa de prevalencia estimada en la población mexicana en 2025 es de 2.2 casos por 10,000,000 de habitantes. La mortalidad estimada fue del 68% en esta serie de casos. En cuanto a la evolución, 19 pacientes fallecieron, 9 sobrevivieron y 2 casos no presentaron detalles. Solo 4 reportaron el uso de triple terapia entre varios tratamientos, con resultados exitosos en el 75% de estos casos; 4 casos utilizaron ciclofosfamida, 4 casos plasmaféresis y 2 casos rituximab como terapias de rescate; ninguno fue tratado con eculizumab.</a:t>
            </a:r>
          </a:p>
          <a:p>
            <a:pPr algn="just"/>
            <a:r>
              <a:rPr lang="es-MX" sz="3600" b="1" cap="all" dirty="0">
                <a:solidFill>
                  <a:srgbClr val="FF0000"/>
                </a:solidFill>
                <a:effectLst>
                  <a:outerShdw blurRad="38100" dist="38100" dir="2700000" algn="tl">
                    <a:srgbClr val="000000">
                      <a:alpha val="43137"/>
                    </a:srgbClr>
                  </a:outerShdw>
                </a:effectLst>
              </a:rPr>
              <a:t>CONCLUSIONES</a:t>
            </a:r>
            <a:endParaRPr lang="es-MX" sz="3600" b="1" dirty="0">
              <a:solidFill>
                <a:srgbClr val="FF0000"/>
              </a:solidFill>
              <a:effectLst>
                <a:outerShdw blurRad="38100" dist="38100" dir="2700000" algn="tl">
                  <a:srgbClr val="000000">
                    <a:alpha val="43137"/>
                  </a:srgbClr>
                </a:outerShdw>
              </a:effectLst>
            </a:endParaRPr>
          </a:p>
          <a:p>
            <a:pPr algn="just"/>
            <a:r>
              <a:rPr lang="es-MX" sz="3600" dirty="0"/>
              <a:t>Los casos de síndrome antifosfolípidos catastrófico en México están subregistrados; su identificación ayudará a mejorar las estrategias diagnósticas y terapéuticas actuales en el país, fomentando la implementación de la triple terapia y, en casos refractarios, el uso de eculizumab, para reducir la mortalidad actual.</a:t>
            </a:r>
          </a:p>
          <a:p>
            <a:pPr algn="just"/>
            <a:endParaRPr lang="es-MX" sz="3200" dirty="0"/>
          </a:p>
        </p:txBody>
      </p:sp>
      <p:pic>
        <p:nvPicPr>
          <p:cNvPr id="4" name="Picture 2" descr="Eventos | Calendario Expo Guadalajara | Convenciones en Guadalajara"/>
          <p:cNvPicPr>
            <a:picLocks noChangeAspect="1" noChangeArrowheads="1"/>
          </p:cNvPicPr>
          <p:nvPr/>
        </p:nvPicPr>
        <p:blipFill rotWithShape="1">
          <a:blip r:embed="rId2" cstate="hqprint">
            <a:extLst>
              <a:ext uri="{28A0092B-C50C-407E-A947-70E740481C1C}">
                <a14:useLocalDpi xmlns:a14="http://schemas.microsoft.com/office/drawing/2010/main" val="0"/>
              </a:ext>
            </a:extLst>
          </a:blip>
          <a:srcRect l="14677" t="14548" r="14307" b="16186"/>
          <a:stretch/>
        </p:blipFill>
        <p:spPr bwMode="auto">
          <a:xfrm>
            <a:off x="101375" y="37900"/>
            <a:ext cx="6082857" cy="40091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Dra. Guadalupe Montserrat Ochoa de León | Colegio Mexicano de Reumatología  A.C."/>
          <p:cNvPicPr>
            <a:picLocks noChangeAspect="1" noChangeArrowheads="1"/>
          </p:cNvPicPr>
          <p:nvPr/>
        </p:nvPicPr>
        <p:blipFill rotWithShape="1">
          <a:blip r:embed="rId3">
            <a:extLst>
              <a:ext uri="{28A0092B-C50C-407E-A947-70E740481C1C}">
                <a14:useLocalDpi xmlns:a14="http://schemas.microsoft.com/office/drawing/2010/main" val="0"/>
              </a:ext>
            </a:extLst>
          </a:blip>
          <a:srcRect l="34098" t="6536" r="24165" b="17728"/>
          <a:stretch/>
        </p:blipFill>
        <p:spPr bwMode="auto">
          <a:xfrm>
            <a:off x="28418589" y="-1"/>
            <a:ext cx="3980700" cy="406320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a 6"/>
          <p:cNvGraphicFramePr>
            <a:graphicFrameLocks noGrp="1"/>
          </p:cNvGraphicFramePr>
          <p:nvPr>
            <p:extLst>
              <p:ext uri="{D42A27DB-BD31-4B8C-83A1-F6EECF244321}">
                <p14:modId xmlns:p14="http://schemas.microsoft.com/office/powerpoint/2010/main" val="1021463549"/>
              </p:ext>
            </p:extLst>
          </p:nvPr>
        </p:nvGraphicFramePr>
        <p:xfrm>
          <a:off x="1911305" y="25506944"/>
          <a:ext cx="27421683" cy="24654510"/>
        </p:xfrm>
        <a:graphic>
          <a:graphicData uri="http://schemas.openxmlformats.org/drawingml/2006/table">
            <a:tbl>
              <a:tblPr firstRow="1" firstCol="1" bandRow="1"/>
              <a:tblGrid>
                <a:gridCol w="5306774">
                  <a:extLst>
                    <a:ext uri="{9D8B030D-6E8A-4147-A177-3AD203B41FA5}">
                      <a16:colId xmlns:a16="http://schemas.microsoft.com/office/drawing/2014/main" val="1637033974"/>
                    </a:ext>
                  </a:extLst>
                </a:gridCol>
                <a:gridCol w="5575310">
                  <a:extLst>
                    <a:ext uri="{9D8B030D-6E8A-4147-A177-3AD203B41FA5}">
                      <a16:colId xmlns:a16="http://schemas.microsoft.com/office/drawing/2014/main" val="924418263"/>
                    </a:ext>
                  </a:extLst>
                </a:gridCol>
                <a:gridCol w="5575310">
                  <a:extLst>
                    <a:ext uri="{9D8B030D-6E8A-4147-A177-3AD203B41FA5}">
                      <a16:colId xmlns:a16="http://schemas.microsoft.com/office/drawing/2014/main" val="3158823033"/>
                    </a:ext>
                  </a:extLst>
                </a:gridCol>
                <a:gridCol w="4088317">
                  <a:extLst>
                    <a:ext uri="{9D8B030D-6E8A-4147-A177-3AD203B41FA5}">
                      <a16:colId xmlns:a16="http://schemas.microsoft.com/office/drawing/2014/main" val="2906379413"/>
                    </a:ext>
                  </a:extLst>
                </a:gridCol>
                <a:gridCol w="3437986">
                  <a:extLst>
                    <a:ext uri="{9D8B030D-6E8A-4147-A177-3AD203B41FA5}">
                      <a16:colId xmlns:a16="http://schemas.microsoft.com/office/drawing/2014/main" val="2686605832"/>
                    </a:ext>
                  </a:extLst>
                </a:gridCol>
                <a:gridCol w="3437986">
                  <a:extLst>
                    <a:ext uri="{9D8B030D-6E8A-4147-A177-3AD203B41FA5}">
                      <a16:colId xmlns:a16="http://schemas.microsoft.com/office/drawing/2014/main" val="3300650406"/>
                    </a:ext>
                  </a:extLst>
                </a:gridCol>
              </a:tblGrid>
              <a:tr h="414739">
                <a:tc>
                  <a:txBody>
                    <a:bodyPr/>
                    <a:lstStyle/>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Autor</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b="1">
                          <a:effectLst/>
                          <a:latin typeface="Times New Roman" panose="02020603050405020304" pitchFamily="18" charset="0"/>
                          <a:ea typeface="Calibri" panose="020F0502020204030204" pitchFamily="34" charset="0"/>
                          <a:cs typeface="Times New Roman" panose="02020603050405020304" pitchFamily="18" charset="0"/>
                        </a:rPr>
                        <a:t>Género/Edad</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b="1">
                          <a:effectLst/>
                          <a:latin typeface="Times New Roman" panose="02020603050405020304" pitchFamily="18" charset="0"/>
                          <a:ea typeface="Calibri" panose="020F0502020204030204" pitchFamily="34" charset="0"/>
                          <a:cs typeface="Times New Roman" panose="02020603050405020304" pitchFamily="18" charset="0"/>
                        </a:rPr>
                        <a:t>Enfermedades asociadas</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b="1">
                          <a:effectLst/>
                          <a:latin typeface="Times New Roman" panose="02020603050405020304" pitchFamily="18" charset="0"/>
                          <a:ea typeface="Calibri" panose="020F0502020204030204" pitchFamily="34" charset="0"/>
                          <a:cs typeface="Times New Roman" panose="02020603050405020304" pitchFamily="18" charset="0"/>
                        </a:rPr>
                        <a:t>Tratamiento</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b="1">
                          <a:effectLst/>
                          <a:latin typeface="Times New Roman" panose="02020603050405020304" pitchFamily="18" charset="0"/>
                          <a:ea typeface="Calibri" panose="020F0502020204030204" pitchFamily="34" charset="0"/>
                          <a:cs typeface="Times New Roman" panose="02020603050405020304" pitchFamily="18" charset="0"/>
                        </a:rPr>
                        <a:t>Pronóstico</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b="1">
                          <a:effectLst/>
                          <a:latin typeface="Times New Roman" panose="02020603050405020304" pitchFamily="18" charset="0"/>
                          <a:ea typeface="Calibri" panose="020F0502020204030204" pitchFamily="34" charset="0"/>
                          <a:cs typeface="Times New Roman" panose="02020603050405020304" pitchFamily="18" charset="0"/>
                        </a:rPr>
                        <a:t>Ciudad</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586452"/>
                  </a:ext>
                </a:extLst>
              </a:tr>
              <a:tr h="414739">
                <a:tc>
                  <a:txBody>
                    <a:bodyPr/>
                    <a:lstStyle/>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Bermúdez-Bermejo, 2016</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2 casos, edad no especificada</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Ciudad de México</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3761624"/>
                  </a:ext>
                </a:extLst>
              </a:tr>
              <a:tr h="851019">
                <a:tc rowSpan="2">
                  <a:txBody>
                    <a:bodyPr/>
                    <a:lstStyle/>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García-Carrasco, 2007</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Mujer, 28 años</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LES / Sepsis</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Triple terapia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Antimicrobianos</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Bueno</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Puebla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9340468"/>
                  </a:ext>
                </a:extLst>
              </a:tr>
              <a:tr h="414739">
                <a:tc vMerge="1">
                  <a:txBody>
                    <a:bodyPr/>
                    <a:lstStyle/>
                    <a:p>
                      <a:endParaRPr lang="es-MX"/>
                    </a:p>
                  </a:txBody>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Mujer, 22 años</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LES / nefritis lúpica / SAF secundario</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Triple terapia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Bueno</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Puebla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8954044"/>
                  </a:ext>
                </a:extLst>
              </a:tr>
              <a:tr h="1287300">
                <a:tc>
                  <a:txBody>
                    <a:bodyPr/>
                    <a:lstStyle/>
                    <a:p>
                      <a:pPr algn="ctr">
                        <a:lnSpc>
                          <a:spcPct val="107000"/>
                        </a:lnSpc>
                        <a:spcAft>
                          <a:spcPts val="0"/>
                        </a:spcAft>
                      </a:pPr>
                      <a:r>
                        <a:rPr lang="es-MX" sz="2800" b="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b="1">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Palacios-Moguel, 2018</a:t>
                      </a:r>
                      <a:endParaRPr lang="es-MX" sz="2800" b="1">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Mujer, 41 años</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SAF primario / valvulopatía mitral</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Triple terapia</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Plasmaféresis</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err="1">
                          <a:effectLst/>
                          <a:latin typeface="Times New Roman" panose="02020603050405020304" pitchFamily="18" charset="0"/>
                          <a:ea typeface="Calibri" panose="020F0502020204030204" pitchFamily="34" charset="0"/>
                          <a:cs typeface="Times New Roman" panose="02020603050405020304" pitchFamily="18" charset="0"/>
                        </a:rPr>
                        <a:t>Hidroxicloroquina</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Malo</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Ciudad de México</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3497783"/>
                  </a:ext>
                </a:extLst>
              </a:tr>
              <a:tr h="414739">
                <a:tc>
                  <a:txBody>
                    <a:bodyPr/>
                    <a:lstStyle/>
                    <a:p>
                      <a:pPr algn="ctr">
                        <a:lnSpc>
                          <a:spcPct val="107000"/>
                        </a:lnSpc>
                        <a:spcAft>
                          <a:spcPts val="0"/>
                        </a:spcAft>
                      </a:pPr>
                      <a:r>
                        <a:rPr lang="es-MX" sz="2800" b="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Méndez-Flores, 2007</a:t>
                      </a:r>
                      <a:endParaRPr lang="es-MX" sz="2800" b="1">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Hombre, 35 años</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Insuficiencia vascular periférica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HBPM</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Malo</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Ciudad de México</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1618249"/>
                  </a:ext>
                </a:extLst>
              </a:tr>
              <a:tr h="1287300">
                <a:tc>
                  <a:txBody>
                    <a:bodyPr/>
                    <a:lstStyle/>
                    <a:p>
                      <a:pPr algn="ctr">
                        <a:lnSpc>
                          <a:spcPct val="107000"/>
                        </a:lnSpc>
                        <a:spcAft>
                          <a:spcPts val="0"/>
                        </a:spcAft>
                      </a:pPr>
                      <a:r>
                        <a:rPr lang="es-MX" sz="2800" b="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b="1">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Medina, 2009</a:t>
                      </a:r>
                      <a:endParaRPr lang="es-MX" sz="2800" b="1">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Hombre, 34 años</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Síndrome de Down / sepsis</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Anticoagulantes</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err="1">
                          <a:effectLst/>
                          <a:latin typeface="Times New Roman" panose="02020603050405020304" pitchFamily="18" charset="0"/>
                          <a:ea typeface="Calibri" panose="020F0502020204030204" pitchFamily="34" charset="0"/>
                          <a:cs typeface="Times New Roman" panose="02020603050405020304" pitchFamily="18" charset="0"/>
                        </a:rPr>
                        <a:t>Metilprednisolona</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err="1">
                          <a:effectLst/>
                          <a:latin typeface="Times New Roman" panose="02020603050405020304" pitchFamily="18" charset="0"/>
                          <a:ea typeface="Calibri" panose="020F0502020204030204" pitchFamily="34" charset="0"/>
                          <a:cs typeface="Times New Roman" panose="02020603050405020304" pitchFamily="18" charset="0"/>
                        </a:rPr>
                        <a:t>Azatioprina</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Bueno</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Ciudad de México</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3440678"/>
                  </a:ext>
                </a:extLst>
              </a:tr>
              <a:tr h="1723581">
                <a:tc>
                  <a:txBody>
                    <a:bodyPr/>
                    <a:lstStyle/>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Asencio-Real, 2015</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Mujer, 64 años</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HBPM</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Metilprednisolona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Ciclofosfamida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Plasmaféresis</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Malo</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Jalisco</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8198858"/>
                  </a:ext>
                </a:extLst>
              </a:tr>
              <a:tr h="851019">
                <a:tc>
                  <a:txBody>
                    <a:bodyPr/>
                    <a:lstStyle/>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Cordero-Estrada, 2015</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Mujer, 16 años</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Consumo de cocaína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HBPM</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Dexametasona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Bueno</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Jalisco</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7685849"/>
                  </a:ext>
                </a:extLst>
              </a:tr>
              <a:tr h="414739">
                <a:tc>
                  <a:txBody>
                    <a:bodyPr/>
                    <a:lstStyle/>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Rangel-Hernández, 2018</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Hombre, 56 años</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SAF primario / Tabaquismo</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Malo</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Ciudad de México</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4841957"/>
                  </a:ext>
                </a:extLst>
              </a:tr>
              <a:tr h="2159861">
                <a:tc>
                  <a:txBody>
                    <a:bodyPr/>
                    <a:lstStyle/>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Peña-Vélez, 2016</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Mujer, 12 años</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LES</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Ciclofosfamida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Inmunoglobulina IV</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Plasmaferesis</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Rituximab</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Micofenolato / Prednisona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Bueno</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Ciudad de México</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5111246"/>
                  </a:ext>
                </a:extLst>
              </a:tr>
              <a:tr h="414739">
                <a:tc>
                  <a:txBody>
                    <a:bodyPr/>
                    <a:lstStyle/>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Millán-Iturbe, 2019</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Mujer, 42 años</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Malo</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Ciudad de México</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7365239"/>
                  </a:ext>
                </a:extLst>
              </a:tr>
              <a:tr h="1723581">
                <a:tc>
                  <a:txBody>
                    <a:bodyPr/>
                    <a:lstStyle/>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Vargas-Quevedo, 2018</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Mujer, 12 años</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SOP / LES / nefritis lúpica</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err="1">
                          <a:effectLst/>
                          <a:latin typeface="Times New Roman" panose="02020603050405020304" pitchFamily="18" charset="0"/>
                          <a:ea typeface="Calibri" panose="020F0502020204030204" pitchFamily="34" charset="0"/>
                          <a:cs typeface="Times New Roman" panose="02020603050405020304" pitchFamily="18" charset="0"/>
                        </a:rPr>
                        <a:t>Metilprednisolona</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Ciclofosfamida</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Rituximab</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Inmunoglobulina</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IV</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Bueno</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Ciudad de México</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09945075"/>
                  </a:ext>
                </a:extLst>
              </a:tr>
              <a:tr h="414739">
                <a:tc>
                  <a:txBody>
                    <a:bodyPr/>
                    <a:lstStyle/>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Del Carpio-Orantes, 2017</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Hombre, 52 años</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Insuficiencia vascular periférica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Triple terapia</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Bueno</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Veracruz</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95342354"/>
                  </a:ext>
                </a:extLst>
              </a:tr>
              <a:tr h="1287300">
                <a:tc>
                  <a:txBody>
                    <a:bodyPr/>
                    <a:lstStyle/>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García-Díaz, 2020</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Mujer, 22 años</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LES / nefritis lúpica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Anticoagulantes</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Prednisona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Antimaláricos</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Bueno</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Ciudad de México</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6817853"/>
                  </a:ext>
                </a:extLst>
              </a:tr>
              <a:tr h="3032422">
                <a:tc>
                  <a:txBody>
                    <a:bodyPr/>
                    <a:lstStyle/>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Olguín-Ortega, 2003</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12 casos de necropsias</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Mujer, 24a / Mujer, 24a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Mujer, 15a / Mujer, 68a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Hombre, 40a / Mujer, 18a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Hombre, 50a / Hombre, 40a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Hombre, 27a / Hombre, 33a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Mujer, 24a / Mujer, 24a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LES (4)</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SAF primario (7)</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Esclerosis sistémica (1)</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Malo</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Ciudad de México</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6613640"/>
                  </a:ext>
                </a:extLst>
              </a:tr>
              <a:tr h="1287300">
                <a:tc>
                  <a:txBody>
                    <a:bodyPr/>
                    <a:lstStyle/>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Méndez-</a:t>
                      </a:r>
                      <a:r>
                        <a:rPr lang="es-MX" sz="2800" b="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Nungaray</a:t>
                      </a: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2024</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Hombre, 36a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SAF primario, neumonía</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Metilprednisolona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a:effectLst/>
                          <a:latin typeface="Times New Roman" panose="02020603050405020304" pitchFamily="18" charset="0"/>
                          <a:ea typeface="Calibri" panose="020F0502020204030204" pitchFamily="34" charset="0"/>
                          <a:cs typeface="Times New Roman" panose="02020603050405020304" pitchFamily="18" charset="0"/>
                        </a:rPr>
                        <a:t>Inmunoglobulina IV</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 Anticoagulantes</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Malo</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Ciudad de México</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5864432"/>
                  </a:ext>
                </a:extLst>
              </a:tr>
              <a:tr h="851019">
                <a:tc>
                  <a:txBody>
                    <a:bodyPr/>
                    <a:lstStyle/>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González-</a:t>
                      </a:r>
                      <a:r>
                        <a:rPr lang="es-MX" sz="2800" b="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Gutierrez</a:t>
                      </a: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2001</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Mujer, 14a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LES</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Metilprednisolona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Ciclofosfamida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Malo</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Ciudad de México</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23858470"/>
                  </a:ext>
                </a:extLst>
              </a:tr>
              <a:tr h="1723104">
                <a:tc>
                  <a:txBody>
                    <a:bodyPr/>
                    <a:lstStyle/>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García-Herrera, 2024</a:t>
                      </a:r>
                      <a:endPar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Mujer, 11a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Coartación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aórtica</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 SAF primario</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AdvOT1ef757c0"/>
                          <a:ea typeface="Calibri" panose="020F0502020204030204" pitchFamily="34" charset="0"/>
                          <a:cs typeface="AdvOT1ef757c0"/>
                        </a:rPr>
                        <a:t>Metilprednisolona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AdvOT1ef757c0"/>
                          <a:ea typeface="Calibri" panose="020F0502020204030204" pitchFamily="34" charset="0"/>
                          <a:cs typeface="AdvOT1ef757c0"/>
                        </a:rPr>
                        <a:t>prednisona, azatioprina, enoxaparina</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AdvOT1ef757c0"/>
                          <a:ea typeface="Calibri" panose="020F0502020204030204" pitchFamily="34" charset="0"/>
                          <a:cs typeface="AdvOT1ef757c0"/>
                        </a:rPr>
                        <a:t>Hemodiálisis</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a:effectLst/>
                          <a:latin typeface="Times New Roman" panose="02020603050405020304" pitchFamily="18" charset="0"/>
                          <a:ea typeface="Calibri" panose="020F0502020204030204" pitchFamily="34" charset="0"/>
                          <a:cs typeface="Times New Roman" panose="02020603050405020304" pitchFamily="18" charset="0"/>
                        </a:rPr>
                        <a:t>Bueno</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dirty="0">
                          <a:effectLst/>
                          <a:latin typeface="Times New Roman" panose="02020603050405020304" pitchFamily="18" charset="0"/>
                          <a:ea typeface="Calibri" panose="020F0502020204030204" pitchFamily="34" charset="0"/>
                          <a:cs typeface="Times New Roman" panose="02020603050405020304" pitchFamily="18" charset="0"/>
                        </a:rPr>
                        <a:t>Puebla</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0928531"/>
                  </a:ext>
                </a:extLst>
              </a:tr>
              <a:tr h="1723581">
                <a:tc>
                  <a:txBody>
                    <a:bodyPr/>
                    <a:lstStyle/>
                    <a:p>
                      <a:pPr algn="ctr">
                        <a:lnSpc>
                          <a:spcPct val="107000"/>
                        </a:lnSpc>
                        <a:spcAft>
                          <a:spcPts val="0"/>
                        </a:spcAft>
                      </a:pPr>
                      <a:r>
                        <a:rPr lang="es-MX"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Casos Totales</a:t>
                      </a:r>
                      <a:endParaRPr lang="es-MX"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30 casos</a:t>
                      </a:r>
                      <a:endParaRPr lang="es-MX"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Prevalencia estimada: </a:t>
                      </a:r>
                      <a:r>
                        <a:rPr lang="es-MX" sz="2800" b="1"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2.2casos/10,000,000</a:t>
                      </a:r>
                      <a:endParaRPr lang="es-MX"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Mortalidad: 68</a:t>
                      </a:r>
                      <a:r>
                        <a:rPr lang="es-MX" sz="2800" b="1"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p>
                    <a:p>
                      <a:pPr algn="ctr">
                        <a:lnSpc>
                          <a:spcPct val="107000"/>
                        </a:lnSpc>
                        <a:spcAft>
                          <a:spcPts val="0"/>
                        </a:spcAft>
                      </a:pPr>
                      <a:endParaRPr lang="es-MX"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SAF primario (18)</a:t>
                      </a:r>
                      <a:endParaRPr lang="es-MX"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SAF secundario a LES (11)</a:t>
                      </a:r>
                      <a:endParaRPr lang="es-MX"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Esclerosis sistémica (1)</a:t>
                      </a:r>
                      <a:endParaRPr lang="es-MX"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s-MX"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19 mal pronóstico</a:t>
                      </a:r>
                      <a:endParaRPr lang="es-MX"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9 buen pronóstico</a:t>
                      </a:r>
                      <a:endParaRPr lang="es-MX"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2 no especificado</a:t>
                      </a:r>
                      <a:endParaRPr lang="es-MX"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Ciudad de México 24</a:t>
                      </a:r>
                      <a:endParaRPr lang="es-MX"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Veracruz 1</a:t>
                      </a:r>
                      <a:endParaRPr lang="es-MX"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Jalisco 2</a:t>
                      </a:r>
                      <a:endParaRPr lang="es-MX"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s-MX"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Puebla 3</a:t>
                      </a:r>
                      <a:endParaRPr lang="es-MX"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846004"/>
                  </a:ext>
                </a:extLst>
              </a:tr>
            </a:tbl>
          </a:graphicData>
        </a:graphic>
      </p:graphicFrame>
    </p:spTree>
    <p:extLst>
      <p:ext uri="{BB962C8B-B14F-4D97-AF65-F5344CB8AC3E}">
        <p14:creationId xmlns:p14="http://schemas.microsoft.com/office/powerpoint/2010/main" val="134049001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TotalTime>
  <Words>893</Words>
  <Application>Microsoft Office PowerPoint</Application>
  <PresentationFormat>Personalizado</PresentationFormat>
  <Paragraphs>240</Paragraphs>
  <Slides>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vt:i4>
      </vt:variant>
    </vt:vector>
  </HeadingPairs>
  <TitlesOfParts>
    <vt:vector size="7" baseType="lpstr">
      <vt:lpstr>AdvOT1ef757c0</vt:lpstr>
      <vt:lpstr>Arial</vt:lpstr>
      <vt:lpstr>Calibri</vt:lpstr>
      <vt:lpstr>Calibri Light</vt:lpstr>
      <vt:lpstr>Times New Roman</vt:lpstr>
      <vt:lpstr>Tema de Office</vt:lpstr>
      <vt:lpstr> Síndrome antifosfolípidos catastrófico en México  Del Carpio Orantes Luis, López Benjume Brenda Izuki,  García Méndez Sergio,   Montano Montiel Laura Guadalupe,  Morán Contla Rocío Grupo de Estudio del Síndrome Antifosfolípidos Catastrófico en México, CAPS registry international.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Síndrome antifosfolípidos catastrófico  en México Del Carpio Orantes Luis, López Benjume Brenda Izuki,  García Méndez Sergio,   Montano Montiel Laura Guadalupe,  Morán Contla Rocío Grupo de Estudio del Síndrome Antifosfolipidos Catastrófico en México, miembros del CAPS registry international.</dc:title>
  <dc:creator>Jefatura de Medicina Interna</dc:creator>
  <cp:lastModifiedBy>Jefatura de Medicina Interna</cp:lastModifiedBy>
  <cp:revision>4</cp:revision>
  <dcterms:created xsi:type="dcterms:W3CDTF">2026-01-23T04:26:29Z</dcterms:created>
  <dcterms:modified xsi:type="dcterms:W3CDTF">2026-01-23T05:10:13Z</dcterms:modified>
</cp:coreProperties>
</file>